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3528" r:id="rId3"/>
    <p:sldId id="3556" r:id="rId5"/>
    <p:sldId id="3557" r:id="rId6"/>
    <p:sldId id="3558" r:id="rId7"/>
    <p:sldId id="3562" r:id="rId8"/>
    <p:sldId id="3571" r:id="rId9"/>
    <p:sldId id="3575" r:id="rId10"/>
    <p:sldId id="3572" r:id="rId11"/>
    <p:sldId id="3576" r:id="rId12"/>
    <p:sldId id="3604" r:id="rId13"/>
    <p:sldId id="3605" r:id="rId14"/>
    <p:sldId id="3606" r:id="rId15"/>
    <p:sldId id="3608" r:id="rId16"/>
    <p:sldId id="3593" r:id="rId17"/>
    <p:sldId id="3595" r:id="rId18"/>
    <p:sldId id="3596" r:id="rId19"/>
    <p:sldId id="3597" r:id="rId20"/>
    <p:sldId id="3599" r:id="rId21"/>
    <p:sldId id="3601" r:id="rId22"/>
    <p:sldId id="3602" r:id="rId23"/>
    <p:sldId id="3609" r:id="rId24"/>
    <p:sldId id="3610" r:id="rId25"/>
    <p:sldId id="3611" r:id="rId26"/>
    <p:sldId id="3612" r:id="rId27"/>
    <p:sldId id="3613" r:id="rId28"/>
    <p:sldId id="3614" r:id="rId29"/>
    <p:sldId id="3615" r:id="rId30"/>
    <p:sldId id="3573" r:id="rId31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0F7"/>
    <a:srgbClr val="8A4795"/>
    <a:srgbClr val="FCFCFC"/>
    <a:srgbClr val="4BC1DD"/>
    <a:srgbClr val="0070C0"/>
    <a:srgbClr val="CA8F45"/>
    <a:srgbClr val="C00000"/>
    <a:srgbClr val="0C2744"/>
    <a:srgbClr val="0673AE"/>
    <a:srgbClr val="FE5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5317" autoAdjust="0"/>
  </p:normalViewPr>
  <p:slideViewPr>
    <p:cSldViewPr>
      <p:cViewPr varScale="1">
        <p:scale>
          <a:sx n="81" d="100"/>
          <a:sy n="81" d="100"/>
        </p:scale>
        <p:origin x="840" y="130"/>
      </p:cViewPr>
      <p:guideLst>
        <p:guide orient="horz" pos="328"/>
        <p:guide pos="4050"/>
        <p:guide pos="557"/>
        <p:guide orient="horz" pos="4165"/>
        <p:guide pos="7497"/>
        <p:guide pos="6907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GIF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GIF"/><Relationship Id="rId8" Type="http://schemas.openxmlformats.org/officeDocument/2006/relationships/image" Target="../media/image2.GIF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GIF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63513" y="-776163"/>
            <a:ext cx="8496944" cy="849694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684959" y="6784677"/>
            <a:ext cx="6336704" cy="216024"/>
            <a:chOff x="2684959" y="6784677"/>
            <a:chExt cx="6336704" cy="21602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684959" y="6784677"/>
              <a:ext cx="0" cy="2160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84959" y="7000701"/>
              <a:ext cx="63367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V="1">
            <a:off x="9021663" y="4288368"/>
            <a:ext cx="0" cy="27123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97327" y="4288368"/>
            <a:ext cx="60486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709295" y="2564820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8A4795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基于强化学习和深度强化学习的游戏</a:t>
            </a:r>
            <a:r>
              <a:rPr lang="en-US" altLang="zh-CN" sz="4000" dirty="0">
                <a:solidFill>
                  <a:srgbClr val="8A4795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AI</a:t>
            </a:r>
            <a:r>
              <a:rPr lang="zh-CN" altLang="en-US" sz="4000" dirty="0">
                <a:solidFill>
                  <a:srgbClr val="8A4795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训练</a:t>
            </a:r>
            <a:endParaRPr lang="zh-CN" altLang="en-US" sz="4000" dirty="0">
              <a:solidFill>
                <a:srgbClr val="8A4795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05725" y="3892163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2C0F7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汇报人：沈晨玙、董芸豪、肖又旗</a:t>
            </a:r>
            <a:endParaRPr lang="zh-CN" altLang="en-US" sz="2000" dirty="0">
              <a:solidFill>
                <a:srgbClr val="82C0F7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454797" y="256659"/>
            <a:ext cx="3949155" cy="738795"/>
            <a:chOff x="4454798" y="233568"/>
            <a:chExt cx="3949155" cy="738795"/>
          </a:xfrm>
        </p:grpSpPr>
        <p:sp>
          <p:nvSpPr>
            <p:cNvPr id="15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算法测试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Test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511" y="1168053"/>
            <a:ext cx="1142709" cy="108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11" y="2649891"/>
            <a:ext cx="1135670" cy="108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93" y="4131729"/>
            <a:ext cx="1112727" cy="108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899599" y="1477220"/>
            <a:ext cx="29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障碍物：遇到则死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903926" y="2908133"/>
            <a:ext cx="29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当前点：当前位置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8906540" y="4440896"/>
            <a:ext cx="29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目标点：迷宫出口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39" y="1135024"/>
            <a:ext cx="5760640" cy="568991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94947" y="5755430"/>
            <a:ext cx="29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各个数值：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值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454797" y="256659"/>
            <a:ext cx="3949155" cy="738795"/>
            <a:chOff x="4454798" y="233568"/>
            <a:chExt cx="3949155" cy="738795"/>
          </a:xfrm>
        </p:grpSpPr>
        <p:sp>
          <p:nvSpPr>
            <p:cNvPr id="15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算法测试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Test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7" name="图片 6" descr="图表, 散点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39" y="1041175"/>
            <a:ext cx="8280920" cy="58810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0548" y="1384562"/>
            <a:ext cx="250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刚开始，找不到走出迷宫的路径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454797" y="256659"/>
            <a:ext cx="3949155" cy="738795"/>
            <a:chOff x="4454798" y="233568"/>
            <a:chExt cx="3949155" cy="738795"/>
          </a:xfrm>
        </p:grpSpPr>
        <p:sp>
          <p:nvSpPr>
            <p:cNvPr id="15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算法测试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Test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05039" y="1062137"/>
            <a:ext cx="8280920" cy="58391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0548" y="1384562"/>
            <a:ext cx="250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轮过后，逐渐找到走出迷宫的路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454797" y="256659"/>
            <a:ext cx="3949155" cy="738795"/>
            <a:chOff x="4454798" y="233568"/>
            <a:chExt cx="3949155" cy="738795"/>
          </a:xfrm>
        </p:grpSpPr>
        <p:sp>
          <p:nvSpPr>
            <p:cNvPr id="15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算法测试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Test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61626" y="1062137"/>
            <a:ext cx="7767745" cy="58391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0548" y="1384562"/>
            <a:ext cx="250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轮过后，能够比较好的找到走出迷宫的路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99417" y="-776163"/>
            <a:ext cx="8496944" cy="8496944"/>
          </a:xfrm>
          <a:prstGeom prst="rect">
            <a:avLst/>
          </a:prstGeom>
        </p:spPr>
      </p:pic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429375" y="3042996"/>
            <a:ext cx="3744416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DNQ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算法介绍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3" name="TextBox 15"/>
          <p:cNvSpPr txBox="1"/>
          <p:nvPr/>
        </p:nvSpPr>
        <p:spPr>
          <a:xfrm>
            <a:off x="1028775" y="1417097"/>
            <a:ext cx="4896544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什么是</a:t>
            </a:r>
            <a:r>
              <a:rPr lang="en-US" altLang="zh-CN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Deep Q Network</a:t>
            </a:r>
            <a:r>
              <a:rPr lang="zh-CN" altLang="en-US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？</a:t>
            </a:r>
            <a:endParaRPr lang="zh-CN" altLang="en-US" sz="2400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823845"/>
            <a:ext cx="11849100" cy="351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3" name="TextBox 15"/>
          <p:cNvSpPr txBox="1"/>
          <p:nvPr/>
        </p:nvSpPr>
        <p:spPr>
          <a:xfrm>
            <a:off x="1028775" y="1417097"/>
            <a:ext cx="4896544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如何训练</a:t>
            </a:r>
            <a:r>
              <a:rPr lang="en-US" altLang="zh-CN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DQN</a:t>
            </a:r>
            <a:r>
              <a:rPr lang="zh-CN" altLang="en-US" sz="2400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？</a:t>
            </a:r>
            <a:endParaRPr lang="zh-CN" altLang="en-US" sz="2400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EFCFD">
                  <a:alpha val="100000"/>
                </a:srgbClr>
              </a:clrFrom>
              <a:clrTo>
                <a:srgbClr val="FEFC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0" y="2463800"/>
            <a:ext cx="6305550" cy="2796540"/>
          </a:xfrm>
          <a:prstGeom prst="rect">
            <a:avLst/>
          </a:prstGeom>
        </p:spPr>
      </p:pic>
      <p:sp>
        <p:nvSpPr>
          <p:cNvPr id="6" name="乘号 5"/>
          <p:cNvSpPr/>
          <p:nvPr/>
        </p:nvSpPr>
        <p:spPr>
          <a:xfrm rot="900000">
            <a:off x="6285230" y="3919220"/>
            <a:ext cx="1728470" cy="1872615"/>
          </a:xfrm>
          <a:prstGeom prst="mathMultiply">
            <a:avLst>
              <a:gd name="adj1" fmla="val 15474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869555" y="3256280"/>
            <a:ext cx="1368425" cy="50355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525635" y="2679700"/>
            <a:ext cx="26422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Experience Replay</a:t>
            </a:r>
            <a:endParaRPr lang="en-US" altLang="zh-CN" sz="2400"/>
          </a:p>
          <a:p>
            <a:r>
              <a:rPr lang="zh-CN" altLang="en-US" sz="2400"/>
              <a:t>经验回放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Target Network</a:t>
            </a:r>
            <a:endParaRPr lang="en-US" altLang="zh-CN" sz="2400"/>
          </a:p>
          <a:p>
            <a:r>
              <a:rPr lang="en-US" altLang="zh-CN" sz="2400"/>
              <a:t>目标网络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8229848" y="50560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8229848" y="47353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3" name="TextBox 15"/>
          <p:cNvSpPr txBox="1"/>
          <p:nvPr/>
        </p:nvSpPr>
        <p:spPr>
          <a:xfrm>
            <a:off x="1028775" y="1417097"/>
            <a:ext cx="4896544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Experience Replay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>
                <a:sym typeface="+mn-ea"/>
              </a:rPr>
              <a:t>经验回放</a:t>
            </a:r>
            <a:endParaRPr lang="zh-CN" altLang="en-US" sz="2400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896235"/>
            <a:ext cx="4330065" cy="31959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69330" y="1461135"/>
            <a:ext cx="5168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主要优点：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减少经验浪费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减轻经验关联性对网络训练的影响。</a:t>
            </a:r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30" y="3171190"/>
            <a:ext cx="3350895" cy="241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3" name="TextBox 15"/>
          <p:cNvSpPr txBox="1"/>
          <p:nvPr/>
        </p:nvSpPr>
        <p:spPr>
          <a:xfrm>
            <a:off x="1028775" y="1417097"/>
            <a:ext cx="4896544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Target Network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目标网络</a:t>
            </a:r>
            <a:endParaRPr lang="zh-CN" altLang="en-US" sz="2400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25" y="2463800"/>
            <a:ext cx="8239125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410" y="1959610"/>
            <a:ext cx="7896225" cy="4857750"/>
          </a:xfrm>
          <a:prstGeom prst="rect">
            <a:avLst/>
          </a:prstGeom>
        </p:spPr>
      </p:pic>
      <p:sp useBgFill="1">
        <p:nvSpPr>
          <p:cNvPr id="7" name="矩形 6"/>
          <p:cNvSpPr/>
          <p:nvPr/>
        </p:nvSpPr>
        <p:spPr>
          <a:xfrm>
            <a:off x="6933565" y="6352540"/>
            <a:ext cx="2016125" cy="5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6920" y="1383855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算法伪代码介绍：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4123" y="1234696"/>
            <a:ext cx="5783564" cy="5783564"/>
          </a:xfrm>
          <a:prstGeom prst="rect">
            <a:avLst/>
          </a:prstGeom>
        </p:spPr>
      </p:pic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7937842" y="2918617"/>
            <a:ext cx="418556" cy="418556"/>
          </a:xfrm>
          <a:prstGeom prst="ellipse">
            <a:avLst/>
          </a:prstGeom>
          <a:solidFill>
            <a:srgbClr val="82C0F7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02</a:t>
            </a:r>
            <a:endParaRPr lang="zh-CN" altLang="en-US" dirty="0" err="1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MH_Other_8"/>
          <p:cNvSpPr/>
          <p:nvPr>
            <p:custDataLst>
              <p:tags r:id="rId3"/>
            </p:custDataLst>
          </p:nvPr>
        </p:nvSpPr>
        <p:spPr>
          <a:xfrm flipH="1">
            <a:off x="4345324" y="2792120"/>
            <a:ext cx="418556" cy="41688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01</a:t>
            </a:r>
            <a:endParaRPr lang="zh-CN" altLang="en-US" sz="2000" dirty="0" err="1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059" name="MH_SubTitle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63921" y="2778115"/>
            <a:ext cx="31683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28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Q-learning</a:t>
            </a:r>
            <a:r>
              <a:rPr lang="zh-CN" altLang="en-US" sz="28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算法介绍</a:t>
            </a:r>
            <a:endParaRPr lang="zh-CN" altLang="en-US" sz="1200" dirty="0">
              <a:solidFill>
                <a:schemeClr val="accent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061" name="MH_SubTitle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808743" y="2942589"/>
            <a:ext cx="2157136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DQN</a:t>
            </a:r>
            <a:r>
              <a:rPr lang="zh-CN" altLang="en-US" sz="2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算法介绍</a:t>
            </a:r>
            <a:endParaRPr lang="zh-CN" altLang="en-US" sz="1100" dirty="0">
              <a:solidFill>
                <a:schemeClr val="accent2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4" name="MH_SubTitle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70669" y="736005"/>
            <a:ext cx="119750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目 录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83914" y="736005"/>
            <a:ext cx="296563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CONTENTS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528093"/>
            <a:ext cx="7149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783914" y="519981"/>
            <a:ext cx="7149455" cy="0"/>
          </a:xfrm>
          <a:prstGeom prst="line">
            <a:avLst/>
          </a:prstGeom>
          <a:ln>
            <a:solidFill>
              <a:srgbClr val="8A4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3955" y="3400425"/>
            <a:ext cx="3656965" cy="2749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rcRect l="743" r="743"/>
          <a:stretch>
            <a:fillRect/>
          </a:stretch>
        </p:blipFill>
        <p:spPr>
          <a:xfrm>
            <a:off x="7938135" y="3543935"/>
            <a:ext cx="2315210" cy="3086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96900" y="1383665"/>
            <a:ext cx="121869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游戏</a:t>
            </a:r>
            <a:r>
              <a:rPr lang="en-US" altLang="zh-CN" sz="2800" dirty="0"/>
              <a:t>Demo</a:t>
            </a:r>
            <a:r>
              <a:rPr lang="zh-CN" altLang="en-US" sz="2800" dirty="0"/>
              <a:t>展示：</a:t>
            </a:r>
            <a:endParaRPr lang="zh-CN" altLang="en-US" sz="2800" dirty="0"/>
          </a:p>
          <a:p>
            <a:r>
              <a:rPr lang="zh-CN" altLang="en-US" sz="2400" dirty="0"/>
              <a:t>训练参数：</a:t>
            </a:r>
            <a:endParaRPr lang="zh-CN" altLang="en-US" sz="2400" dirty="0"/>
          </a:p>
          <a:p>
            <a:r>
              <a:rPr lang="zh-CN" altLang="en-US" sz="1800" dirty="0"/>
              <a:t>Mnih V , Kavukcuoglu K , Silver D , et al. Playing Atari with Deep Reinforcement Learning[J]. Computer Science, 2013. DeepMind</a:t>
            </a:r>
            <a:endParaRPr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9237345" y="1240155"/>
            <a:ext cx="3489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实现框架：</a:t>
            </a:r>
            <a:endParaRPr lang="zh-CN" altLang="en-US" sz="2400"/>
          </a:p>
          <a:p>
            <a:r>
              <a:rPr lang="en-US" altLang="zh-CN" sz="2400"/>
              <a:t>Pytorch</a:t>
            </a:r>
            <a:endParaRPr lang="en-US" altLang="zh-CN" sz="2400"/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608580"/>
            <a:ext cx="6779260" cy="422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65" y="2608580"/>
            <a:ext cx="5071745" cy="324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448031"/>
            <a:ext cx="10317807" cy="549246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065866" y="1522162"/>
            <a:ext cx="262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我们使用</a:t>
            </a:r>
            <a:r>
              <a:rPr lang="en-US" altLang="zh-CN" sz="1800" dirty="0"/>
              <a:t>Gym</a:t>
            </a:r>
            <a:r>
              <a:rPr lang="zh-CN" altLang="en-US" sz="1800" dirty="0"/>
              <a:t>库中弹小球的游戏，使用</a:t>
            </a:r>
            <a:r>
              <a:rPr lang="en-US" altLang="zh-CN" sz="1800" dirty="0"/>
              <a:t>DQN</a:t>
            </a:r>
            <a:r>
              <a:rPr lang="zh-CN" altLang="en-US" sz="1800" dirty="0"/>
              <a:t>算法进行训练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3219231" y="1370883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可以看到，当训练刚开始时，绿方几乎不得分</a:t>
            </a:r>
            <a:endParaRPr lang="zh-CN" altLang="en-US" sz="2400" dirty="0"/>
          </a:p>
        </p:txBody>
      </p:sp>
      <p:pic>
        <p:nvPicPr>
          <p:cNvPr id="5" name="图片 4" descr="电脑屏幕的照片&#10;&#10;描述已自动生成"/>
          <p:cNvPicPr>
            <a:picLocks noChangeAspect="1"/>
          </p:cNvPicPr>
          <p:nvPr/>
        </p:nvPicPr>
        <p:blipFill rotWithShape="1">
          <a:blip r:embed="rId2"/>
          <a:srcRect t="10935"/>
          <a:stretch>
            <a:fillRect/>
          </a:stretch>
        </p:blipFill>
        <p:spPr>
          <a:xfrm>
            <a:off x="4612670" y="1885192"/>
            <a:ext cx="3549826" cy="472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316807" y="1370883"/>
            <a:ext cx="1072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当训练亿段时间后，可以看到，绿方可以完美接住来自对方的小球并将其弹回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743" r="743"/>
          <a:stretch>
            <a:fillRect/>
          </a:stretch>
        </p:blipFill>
        <p:spPr>
          <a:xfrm>
            <a:off x="4612670" y="1885192"/>
            <a:ext cx="3549826" cy="472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5" y="2579252"/>
            <a:ext cx="5080000" cy="13271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01051" y="116061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我们对整个训练过程进行了数据分析，其中，我们采用了</a:t>
            </a:r>
            <a:r>
              <a:rPr lang="en-US" altLang="zh-CN" sz="2400" dirty="0" err="1"/>
              <a:t>Tensorboard</a:t>
            </a:r>
            <a:r>
              <a:rPr lang="zh-CN" altLang="en-US" sz="2400" dirty="0"/>
              <a:t>进行数据可视化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301051" y="116061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我们对整个训练过程进行了数据分析，其中，我们采用了</a:t>
            </a:r>
            <a:r>
              <a:rPr lang="en-US" altLang="zh-CN" sz="2400" dirty="0" err="1"/>
              <a:t>Tensorboard</a:t>
            </a:r>
            <a:r>
              <a:rPr lang="zh-CN" altLang="en-US" sz="2400" dirty="0"/>
              <a:t>进行数据可视化</a:t>
            </a:r>
            <a:endParaRPr lang="zh-CN" altLang="en-US" sz="2400" dirty="0"/>
          </a:p>
        </p:txBody>
      </p:sp>
      <p:pic>
        <p:nvPicPr>
          <p:cNvPr id="5" name="图片 4" descr="图表, 折线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0" y="2053771"/>
            <a:ext cx="8153449" cy="450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301051" y="116061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我们对整个训练过程进行了数据分析，其中，我们采用了</a:t>
            </a:r>
            <a:r>
              <a:rPr lang="en-US" altLang="zh-CN" sz="2400" dirty="0" err="1"/>
              <a:t>Tensorboard</a:t>
            </a:r>
            <a:r>
              <a:rPr lang="zh-CN" altLang="en-US" sz="2400" dirty="0"/>
              <a:t>进行数据可视化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2650" y="2089487"/>
            <a:ext cx="8153449" cy="4428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727"/>
            <a:ext cx="3949155" cy="738546"/>
            <a:chOff x="4454798" y="233727"/>
            <a:chExt cx="3949155" cy="738546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727"/>
              <a:ext cx="3949155" cy="492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DQN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7008"/>
              <a:ext cx="280772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DQN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730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301051" y="116061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我们对整个训练过程进行了数据分析，其中，我们采用了</a:t>
            </a:r>
            <a:r>
              <a:rPr lang="en-US" altLang="zh-CN" sz="2400" dirty="0" err="1"/>
              <a:t>Tensorboard</a:t>
            </a:r>
            <a:r>
              <a:rPr lang="zh-CN" altLang="en-US" sz="2400" dirty="0"/>
              <a:t>进行数据可视化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3912" y="2089487"/>
            <a:ext cx="7890925" cy="4428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63514" y="-776163"/>
            <a:ext cx="8496944" cy="84969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684959" y="6784677"/>
            <a:ext cx="6336704" cy="216024"/>
            <a:chOff x="2684959" y="6784677"/>
            <a:chExt cx="6336704" cy="21602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684959" y="6784677"/>
              <a:ext cx="0" cy="2160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84959" y="7000701"/>
              <a:ext cx="63367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flipV="1">
            <a:off x="9021663" y="4288368"/>
            <a:ext cx="0" cy="27123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997327" y="4288368"/>
            <a:ext cx="60486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03408" y="30044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8A4795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感谢聆听</a:t>
            </a:r>
            <a:endParaRPr lang="zh-CN" altLang="en-US" sz="4000" dirty="0">
              <a:solidFill>
                <a:srgbClr val="8A4795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15156" y="390435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2C0F7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汇报人：沈晨玙、董芸豪、肖又旗</a:t>
            </a:r>
            <a:endParaRPr lang="zh-CN" altLang="en-US" sz="2000" dirty="0">
              <a:solidFill>
                <a:srgbClr val="82C0F7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99417" y="-776163"/>
            <a:ext cx="8496944" cy="8496944"/>
          </a:xfrm>
          <a:prstGeom prst="rect">
            <a:avLst/>
          </a:prstGeom>
        </p:spPr>
      </p:pic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429375" y="3042837"/>
            <a:ext cx="374441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Q-learning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算法介绍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54798" y="233568"/>
            <a:ext cx="3949155" cy="738795"/>
            <a:chOff x="4454798" y="233568"/>
            <a:chExt cx="3949155" cy="738795"/>
          </a:xfrm>
        </p:grpSpPr>
        <p:sp>
          <p:nvSpPr>
            <p:cNvPr id="13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78" y="2032149"/>
            <a:ext cx="8142081" cy="457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62"/>
          <p:cNvSpPr txBox="1"/>
          <p:nvPr/>
        </p:nvSpPr>
        <p:spPr>
          <a:xfrm>
            <a:off x="1271145" y="1446029"/>
            <a:ext cx="1109711" cy="49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 Light" panose="020B0502040204020203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Q</a:t>
            </a:r>
            <a:r>
              <a:rPr lang="zh-CN" altLang="en-US" sz="2400" dirty="0">
                <a:latin typeface="微软雅黑 Light" panose="020B0502040204020203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表</a:t>
            </a:r>
            <a:endParaRPr lang="en-US" altLang="zh-CN" sz="2400" dirty="0">
              <a:latin typeface="微软雅黑 Light" panose="020B0502040204020203" pitchFamily="34" charset="-122"/>
              <a:ea typeface="微软雅黑" panose="020B0503020204020204" pitchFamily="34" charset="-122"/>
              <a:cs typeface="+mn-ea"/>
              <a:sym typeface="微软雅黑 Light" panose="020B0502040204020203" pitchFamily="34" charset="-122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136" name="组合 135"/>
          <p:cNvGrpSpPr/>
          <p:nvPr/>
        </p:nvGrpSpPr>
        <p:grpSpPr>
          <a:xfrm>
            <a:off x="4335733" y="272905"/>
            <a:ext cx="3949155" cy="738795"/>
            <a:chOff x="4454798" y="233568"/>
            <a:chExt cx="3949155" cy="738795"/>
          </a:xfrm>
        </p:grpSpPr>
        <p:sp>
          <p:nvSpPr>
            <p:cNvPr id="137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8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aphicFrame>
        <p:nvGraphicFramePr>
          <p:cNvPr id="139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01617" y="2586221"/>
          <a:ext cx="8382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                 action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State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a3</a:t>
                      </a:r>
                      <a:endParaRPr lang="zh-CN" altLang="en-US" dirty="0"/>
                    </a:p>
                  </a:txBody>
                  <a:tcPr/>
                </a:tc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Q(s1,a1)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Q(s1,a2)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Q(s1,a3)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Q(s2,a1)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Q(s2,a2)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Q(s2,a3)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Q(s3,a1)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Q(s3,a2)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Q(s3,a3)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Q(s4,a1)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Q(s4,a2)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Q(s4,a3)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2232562" y="2592613"/>
            <a:ext cx="2082822" cy="576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2212657" y="2592613"/>
            <a:ext cx="2082822" cy="576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269135" y="256659"/>
            <a:ext cx="3949155" cy="738795"/>
            <a:chOff x="4454798" y="233568"/>
            <a:chExt cx="3949155" cy="738795"/>
          </a:xfrm>
        </p:grpSpPr>
        <p:sp>
          <p:nvSpPr>
            <p:cNvPr id="21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6807" y="1418145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更新</a:t>
            </a:r>
            <a:r>
              <a:rPr lang="en-US" altLang="zh-CN" sz="3200" dirty="0"/>
              <a:t>Q</a:t>
            </a:r>
            <a:r>
              <a:rPr lang="zh-CN" altLang="en-US" sz="3200" dirty="0"/>
              <a:t>表过程中的重要内容：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316807" y="2070924"/>
            <a:ext cx="5701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奖励（</a:t>
            </a:r>
            <a:r>
              <a:rPr lang="en-US" altLang="zh-CN" sz="2800" dirty="0"/>
              <a:t>reward</a:t>
            </a:r>
            <a:r>
              <a:rPr lang="zh-CN" altLang="en-US" sz="2800" dirty="0"/>
              <a:t>）</a:t>
            </a:r>
            <a:r>
              <a:rPr lang="en-US" altLang="zh-CN" sz="2800" dirty="0"/>
              <a:t>&amp;</a:t>
            </a:r>
            <a:r>
              <a:rPr lang="zh-CN" altLang="en-US" sz="2800" dirty="0"/>
              <a:t>价值（</a:t>
            </a:r>
            <a:r>
              <a:rPr lang="en-US" altLang="zh-CN" sz="2800" dirty="0"/>
              <a:t>value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891" y="2277278"/>
            <a:ext cx="3171943" cy="345638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16807" y="2717320"/>
            <a:ext cx="7277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1.</a:t>
            </a:r>
            <a:r>
              <a:rPr lang="zh-CN" altLang="en-US" sz="2800" dirty="0"/>
              <a:t>奖励是指当</a:t>
            </a:r>
            <a:r>
              <a:rPr lang="en-US" altLang="zh-CN" sz="2800" dirty="0"/>
              <a:t>Agent</a:t>
            </a:r>
            <a:r>
              <a:rPr lang="zh-CN" altLang="en-US" sz="2800" dirty="0"/>
              <a:t>游玩到游戏中的摸一个画面时，对于这个画面</a:t>
            </a:r>
            <a:r>
              <a:rPr lang="en-US" altLang="zh-CN" sz="2800" dirty="0"/>
              <a:t>Agent</a:t>
            </a:r>
            <a:r>
              <a:rPr lang="zh-CN" altLang="en-US" sz="2800" dirty="0"/>
              <a:t>采取某种</a:t>
            </a:r>
            <a:r>
              <a:rPr lang="en-US" altLang="zh-CN" sz="2800" dirty="0"/>
              <a:t>action</a:t>
            </a:r>
            <a:r>
              <a:rPr lang="zh-CN" altLang="en-US" sz="2800" dirty="0"/>
              <a:t>之后能拿到的分数，是一个状态量。</a:t>
            </a:r>
            <a:endParaRPr lang="zh-CN" altLang="en-US" sz="2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316807" y="4348667"/>
            <a:ext cx="7277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价值是指从这个</a:t>
            </a:r>
            <a:r>
              <a:rPr lang="en-US" altLang="zh-CN" sz="2800" dirty="0"/>
              <a:t>state </a:t>
            </a:r>
            <a:r>
              <a:rPr lang="zh-CN" altLang="en-US" sz="2800" dirty="0"/>
              <a:t>开始一直到游戏结束，预估</a:t>
            </a:r>
            <a:r>
              <a:rPr lang="en-US" altLang="zh-CN" sz="2800" dirty="0"/>
              <a:t>Agent</a:t>
            </a:r>
            <a:r>
              <a:rPr lang="zh-CN" altLang="en-US" sz="2800" dirty="0"/>
              <a:t>能够获得的分数，是一个潜在的过程量。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269135" y="256659"/>
            <a:ext cx="3949155" cy="738795"/>
            <a:chOff x="4454798" y="233568"/>
            <a:chExt cx="3949155" cy="738795"/>
          </a:xfrm>
        </p:grpSpPr>
        <p:sp>
          <p:nvSpPr>
            <p:cNvPr id="6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48033" y="1819373"/>
            <a:ext cx="668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Q</a:t>
            </a:r>
            <a:r>
              <a:rPr lang="zh-CN" altLang="en-US" sz="2800" dirty="0"/>
              <a:t>表中</a:t>
            </a:r>
            <a:r>
              <a:rPr lang="en-US" altLang="zh-CN" sz="2800" dirty="0"/>
              <a:t>action</a:t>
            </a:r>
            <a:r>
              <a:rPr lang="zh-CN" altLang="en-US" sz="2800" dirty="0"/>
              <a:t>选取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250683" y="2824237"/>
            <a:ext cx="5993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 </a:t>
            </a:r>
            <a:r>
              <a:rPr lang="zh-CN" altLang="en-US" sz="2800" dirty="0"/>
              <a:t>若在某个</a:t>
            </a:r>
            <a:r>
              <a:rPr lang="en-US" altLang="zh-CN" sz="2800" dirty="0"/>
              <a:t>state</a:t>
            </a:r>
            <a:r>
              <a:rPr lang="zh-CN" altLang="en-US" sz="2800" dirty="0"/>
              <a:t>下存在相同</a:t>
            </a:r>
            <a:r>
              <a:rPr lang="en-US" altLang="zh-CN" sz="2800" dirty="0"/>
              <a:t>Q</a:t>
            </a:r>
            <a:r>
              <a:rPr lang="zh-CN" altLang="en-US" sz="2800" dirty="0"/>
              <a:t>值的</a:t>
            </a:r>
            <a:r>
              <a:rPr lang="en-US" altLang="zh-CN" sz="2800" dirty="0"/>
              <a:t>action</a:t>
            </a:r>
            <a:r>
              <a:rPr lang="zh-CN" altLang="en-US" sz="2800" dirty="0"/>
              <a:t>，会按照索引顺序选择第一个</a:t>
            </a:r>
            <a:r>
              <a:rPr lang="en-US" altLang="zh-CN" sz="2800" dirty="0"/>
              <a:t>action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45" y="2132640"/>
            <a:ext cx="6265565" cy="33123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0683" y="2401546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“</a:t>
            </a:r>
            <a:r>
              <a:rPr lang="zh-CN" altLang="en-US" sz="2800" dirty="0"/>
              <a:t>趋利避害”</a:t>
            </a:r>
            <a:r>
              <a:rPr lang="en-US" altLang="zh-CN" sz="2800" dirty="0"/>
              <a:t>——</a:t>
            </a:r>
            <a:r>
              <a:rPr lang="zh-CN" altLang="en-US" sz="2800" dirty="0"/>
              <a:t>取最大值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50683" y="4048373"/>
            <a:ext cx="5890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由于不能确保在未知部分不存在更优解，因此在小部分训练时间我们需要去探索未知区域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4313667" y="283410"/>
            <a:ext cx="3949155" cy="738795"/>
            <a:chOff x="4454798" y="233568"/>
            <a:chExt cx="3949155" cy="738795"/>
          </a:xfrm>
        </p:grpSpPr>
        <p:sp>
          <p:nvSpPr>
            <p:cNvPr id="51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53865" y="1418145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算法伪代码介绍：</a:t>
            </a:r>
            <a:endParaRPr lang="zh-CN" altLang="en-US" sz="2800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65" y="2583657"/>
            <a:ext cx="9468761" cy="352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67369" y="-166031"/>
            <a:ext cx="13393488" cy="1584176"/>
            <a:chOff x="-267369" y="-166031"/>
            <a:chExt cx="13393488" cy="15841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43" y="-166031"/>
              <a:ext cx="1584176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67369" y="-166031"/>
              <a:ext cx="1584176" cy="1584176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454797" y="256659"/>
            <a:ext cx="3949155" cy="738795"/>
            <a:chOff x="4454798" y="233568"/>
            <a:chExt cx="3949155" cy="738795"/>
          </a:xfrm>
        </p:grpSpPr>
        <p:sp>
          <p:nvSpPr>
            <p:cNvPr id="6" name="TextBox 8"/>
            <p:cNvSpPr txBox="1"/>
            <p:nvPr/>
          </p:nvSpPr>
          <p:spPr>
            <a:xfrm>
              <a:off x="4454798" y="233568"/>
              <a:ext cx="394915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Q-learning</a:t>
              </a:r>
              <a:r>
                <a:rPr lang="zh-CN" altLang="en-US" sz="3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算法介绍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4983723" y="756919"/>
              <a:ext cx="280772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Introduction of Q-learning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80752" y="3476938"/>
            <a:ext cx="7596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α</a:t>
            </a:r>
            <a:r>
              <a:rPr lang="zh-CN" altLang="en-US" sz="2400" dirty="0"/>
              <a:t>：对于新</a:t>
            </a:r>
            <a:r>
              <a:rPr lang="en-US" altLang="zh-CN" sz="2400" dirty="0"/>
              <a:t>Q</a:t>
            </a:r>
            <a:r>
              <a:rPr lang="zh-CN" altLang="en-US" sz="2400" dirty="0"/>
              <a:t>值的</a:t>
            </a:r>
            <a:r>
              <a:rPr lang="zh-CN" altLang="en-US" sz="2400" dirty="0"/>
              <a:t>学习率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388815" y="1418145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重要参数的解释：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16807" y="4391411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γ</a:t>
            </a:r>
            <a:r>
              <a:rPr lang="zh-CN" altLang="en-US" sz="2400" dirty="0"/>
              <a:t>：在距离当前状态越远的状态值衰减越严重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280752" y="2515508"/>
            <a:ext cx="853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ε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-greedy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：决定了当前有多大的概率去采取“保守”策略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——	       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使用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当前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表已存在值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4984750"/>
            <a:ext cx="7689215" cy="164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022193202"/>
  <p:tag name="MH_LIBRARY" val="GRAPHIC"/>
  <p:tag name="MH_TYPE" val="Other"/>
  <p:tag name="MH_ORDER" val="2"/>
</p:tagLst>
</file>

<file path=ppt/tags/tag10.xml><?xml version="1.0" encoding="utf-8"?>
<p:tagLst xmlns:p="http://schemas.openxmlformats.org/presentationml/2006/main">
  <p:tag name="KSO_WM_UNIT_TABLE_BEAUTIFY" val="smartTable{384effbd-7a45-4b63-9079-1be34fc10149}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2.xml><?xml version="1.0" encoding="utf-8"?>
<p:tagLst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13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67"/>
</p:tagLst>
</file>

<file path=ppt/tags/tag2.xml><?xml version="1.0" encoding="utf-8"?>
<p:tagLst xmlns:p="http://schemas.openxmlformats.org/presentationml/2006/main">
  <p:tag name="MH" val="20161022193202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MH" val="20161022193202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1022193202"/>
  <p:tag name="MH_LIBRARY" val="GRAPHIC"/>
  <p:tag name="MH_TYPE" val="SubTitle"/>
  <p:tag name="MH_ORDER" val="2"/>
</p:tagLst>
</file>

<file path=ppt/tags/tag5.xml><?xml version="1.0" encoding="utf-8"?>
<p:tagLst xmlns:p="http://schemas.openxmlformats.org/presentationml/2006/main">
  <p:tag name="MH" val="20161022193202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61022193202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_TYPE" val="#NeiR#"/>
  <p:tag name="MH_NUMBER" val="4"/>
  <p:tag name="MH_CATEGORY" val="#LiuChBZh#"/>
  <p:tag name="MH_LAYOUT" val="SubTitle"/>
  <p:tag name="MH" val="20161022193202"/>
  <p:tag name="MH_LIBRARY" val="GRAPHIC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heme/theme1.xml><?xml version="1.0" encoding="utf-8"?>
<a:theme xmlns:a="http://schemas.openxmlformats.org/drawingml/2006/main" name="自定义设计方案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0F7"/>
      </a:accent1>
      <a:accent2>
        <a:srgbClr val="8A4795"/>
      </a:accent2>
      <a:accent3>
        <a:srgbClr val="82C0F7"/>
      </a:accent3>
      <a:accent4>
        <a:srgbClr val="8A4795"/>
      </a:accent4>
      <a:accent5>
        <a:srgbClr val="82C0F7"/>
      </a:accent5>
      <a:accent6>
        <a:srgbClr val="8A4795"/>
      </a:accent6>
      <a:hlink>
        <a:srgbClr val="82C0F7"/>
      </a:hlink>
      <a:folHlink>
        <a:srgbClr val="8A479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3712</Words>
  <Application>WPS 演示</Application>
  <PresentationFormat>自定义</PresentationFormat>
  <Paragraphs>339</Paragraphs>
  <Slides>28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 Light</vt:lpstr>
      <vt:lpstr>微软雅黑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67</dc:title>
  <dc:creator/>
  <cp:lastModifiedBy>蛋壳</cp:lastModifiedBy>
  <cp:revision>7</cp:revision>
  <dcterms:created xsi:type="dcterms:W3CDTF">2016-11-11T15:37:00Z</dcterms:created>
  <dcterms:modified xsi:type="dcterms:W3CDTF">2021-06-25T06:39:06Z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A5A450090B894E598B8E479F6A8D6730</vt:lpwstr>
  </property>
  <property fmtid="{D5CDD505-2E9C-101B-9397-08002B2CF9AE}" pid="3" name="KSOProductBuildVer">
    <vt:lpwstr>2052-11.1.0.10578</vt:lpwstr>
  </property>
</Properties>
</file>